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8e1a964b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8e1a964b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8e1a964b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8e1a964b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8e1a964b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8e1a964b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8e1a964b7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8e1a964b7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8e1a964b7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8e1a964b7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8e1a964b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8e1a964b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e1a964b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e1a964b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e1a964b7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e1a964b7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8e1a964b7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8e1a964b7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8e1a964b7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8e1a964b7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8e1a964b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8e1a964b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8e1a964b7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8e1a964b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8e1a964b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8e1a964b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8e1a964b7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8e1a964b7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8e1a964b7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8e1a964b7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e1a964b7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e1a964b7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8e1a964b7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8e1a964b7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8e1a964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8e1a964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8e1a964b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8e1a964b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8e1a964b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8e1a964b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8e1a964b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8e1a964b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8e1a964b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8e1a964b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8e1a964b7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8e1a964b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e1a964b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e1a964b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8e1a964b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8e1a964b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Q: </a:t>
            </a:r>
            <a:r>
              <a:rPr lang="en" sz="2000"/>
              <a:t>How to be a </a:t>
            </a:r>
            <a:r>
              <a:rPr b="1" lang="en" sz="2000" u="sng"/>
              <a:t>WINNER </a:t>
            </a:r>
            <a:r>
              <a:rPr lang="en" sz="2000"/>
              <a:t>and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not to be a </a:t>
            </a:r>
            <a:r>
              <a:rPr b="1" lang="en" sz="2000" u="sng"/>
              <a:t>DISGRACE </a:t>
            </a:r>
            <a:r>
              <a:rPr lang="en" sz="2000"/>
              <a:t>to </a:t>
            </a:r>
            <a:r>
              <a:rPr lang="en" sz="2000"/>
              <a:t>you family? </a:t>
            </a:r>
            <a:endParaRPr sz="20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8191"/>
            <a:ext cx="4572000" cy="257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602" y="2455450"/>
            <a:ext cx="1215698" cy="7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Set 					    The Approach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Diamond Rank Games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Top 2.3% of the playerbase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*Not me*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 10k games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 variables </a:t>
            </a:r>
            <a:endParaRPr/>
          </a:p>
        </p:txBody>
      </p:sp>
      <p:sp>
        <p:nvSpPr>
          <p:cNvPr id="173" name="Google Shape;17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Clean!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75% Training, 25%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- Random Forest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Testing error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Human - Tools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PCA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Classification Tree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“Manual” Logistic Regression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Explore on important predictors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 - 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data.raw &lt;- data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print(colnames(data.raw))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[1] "gameId"                       "blueWins"                     "blueWardsPlaced"              "blueWardsDestroyed"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[5] "blueFirstBlood"               "blueKills"                    "blueDeaths"                   "blueAssists"       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[9] "blueEliteMonsters"            "blueDragons"                  "blueHeralds"                  "blueTowersDestroyed"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[13] "blueTotalGold"                "blueAvgLevel"                 "blueTotalExperience"          "blueTotalMinionsKilled"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[17] "blueTotalJungleMinionsKilled" "blueGoldDiff"                 "blueExperienceDiff"           "blueCSPerMin"      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[21] "blueGoldPerMin"               "redWardsPlaced"               "redWardsDestroyed"            "redFirstBlood"     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[25] "redKills"                     "redDeaths"                    "redAssists"                   "redEliteMonsters"  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[29] "redDragons"                   "redHeralds"                   "redTowersDestroyed"           "redTotalGold"      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[33] "redAvgLevel"                  "redTotalExperience"           "redTotalMinionsKilled"        "redTotalJungleMinionsKilled"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[37] "redGoldDiff"                  "redExperienceDiff"            "redCSPerMin"                  "redGoldPerMin"           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ggplot(data = data.raw, aes(x = factor(blueWins), fill = factor(blueFirstBlood))) + geom_bar(position = "fill") + ggtitle("First Blood's Effect on Winning")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ggplot(data = data.raw, aes(x = factor(blueWins), y = blueGoldDiff, fill = factor(blueWins))) +  geom_violin(trim = TRUE) + geom_boxplot(width=0.3, fill="grey67") +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</a:t>
            </a:r>
            <a:r>
              <a:rPr lang="en" sz="900">
                <a:solidFill>
                  <a:srgbClr val="000000"/>
                </a:solidFill>
              </a:rPr>
              <a:t>theme_classic() + ggtitle("Gold Difference at 10min vs Winning")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ggplot(data = data.raw, aes(x = factor(blueWins), y = blueWardsPlaced)) + geom_jitter(height = 0, width = 0.2, size = 0.9) + ggtitle("Amount of Wards Place vs Winning")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 - 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900" y="1017725"/>
            <a:ext cx="5388199" cy="35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 - 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549" y="1017725"/>
            <a:ext cx="5800901" cy="3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 - 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688" y="1017725"/>
            <a:ext cx="5812624" cy="382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rforest = randomForest(data = data.raw.train, blueWins ~ ., ntree = 1000)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rforest$confusion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	0    	1 	class.error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0 	2712 	1011   	0.2715552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1 	1001 	2685   	0.2715681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table(actual = data.raw.test$blueWins , predicted = rforest.test)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 	predicted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actual   	0   	1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0 	916 	339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1 	304 	911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600" y="1017725"/>
            <a:ext cx="4892374" cy="3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1152475"/>
            <a:ext cx="39999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importance(rforest)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                  MeanDecreaseGini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gameId                             		128.052925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blueWardsPlaced                     	91.918187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blueWardsDestroyed                  	63.630292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blueFirstBlood                      	14.699162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blueKills                           		53.148225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blueDeaths                          		56.447008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blueAssists                         		75.836914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blueEliteMonsters                   	24.374069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blueDragons                         	23.519550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blueHeralds                         		12.671823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blueTowersDestroyed                  	3.761221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blueTotalGold                      		158.532104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blueAvgLevel                        	54.223737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blueTotalExperience                	152.005257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blueTotalMinionsKilled              	97.544271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blueTotalJungleMinionsKilled        	95.109818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blueGoldDiff                       		315.577223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blueExperienceDiff                 	245.293830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blueCSPerMin                        	97.421253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blueGoldPerMin                     	166.897328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3921300" y="1381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redWardsPlaced                      	87.295361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redWardsDestroyed                   	62.997377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redFirstBlood                       		14.738202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redKills                            		60.327120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redDeaths                          		52.852527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redAssists                          		73.096563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redEliteMonsters                    	26.367887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redDragons                          		20.625040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redHeralds                          		11.178615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redTowersDestroyed                   	3.469123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redTotalGold                       		163.425938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redAvgLevel                        		52.346715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redTotalExperience                 	138.909896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redTotalMinionsKilled               	97.084911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redTotalJungleMinionsKilled         	94.797917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redGoldDiff                        		319.938749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redExperienceDiff                  	243.332952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redCSPerMin                         	97.019894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redGoldPerMin                      	153.405964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152475"/>
            <a:ext cx="39999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importance(rforest)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                  MeanDecreaseGini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gameId                             		128.052925    ????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blueWardsPlaced                     	91.918187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blueWardsDestroyed                  	63.630292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blueFirstBlood                      	14.699162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blueKills                           		53.148225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blueDeaths                          		56.447008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blueAssists                         		75.836914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blueEliteMonsters                   	24.374069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blueDragons                         	23.519550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blueHeralds                         		12.671823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blueTowersDestroyed                  	3.761221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blueTotalGold                      		158.532104</a:t>
            </a:r>
            <a:endParaRPr sz="900">
              <a:solidFill>
                <a:srgbClr val="000000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blueAvgLevel                        	54.223737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blueTotalExperience                	152.005257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blueTotalMinionsKilled              	97.544271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blueTotalJungleMinionsKilled        	95.109818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blueGoldDiff                       		315.577223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blueExperienceDiff                 	245.293830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blueCSPerMin                        	97.421253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blueGoldPerMin                     	166.897328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18" name="Google Shape;218;p29"/>
          <p:cNvSpPr txBox="1"/>
          <p:nvPr>
            <p:ph idx="2" type="body"/>
          </p:nvPr>
        </p:nvSpPr>
        <p:spPr>
          <a:xfrm>
            <a:off x="3921300" y="1381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redWardsPlaced                      	87.295361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redWardsDestroyed                   	62.997377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redFirstBlood                       		14.738202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redKills                            		60.327120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redDeaths                          		52.852527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redAssists                          		73.096563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redEliteMonsters                    	26.367887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redDragons                          		20.625040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redHeralds                          		11.178615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redTowersDestroyed                   	3.469123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redTotalGold                       		163.425938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redAvgLevel                        		52.346715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redTotalExperience                 	138.909896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redTotalMinionsKilled               	97.084911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redTotalJungleMinionsKilled         	94.797917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redGoldDiff                        		319.938749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redExperienceDiff                  	243.332952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redCSPerMin                         	97.019894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rgbClr val="FF9900"/>
                </a:highlight>
              </a:rPr>
              <a:t>redGoldPerMin                      	153.405964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1068"/>
          <a:stretch/>
        </p:blipFill>
        <p:spPr>
          <a:xfrm>
            <a:off x="428000" y="956350"/>
            <a:ext cx="3013425" cy="38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0" l="0" r="0" t="1068"/>
          <a:stretch/>
        </p:blipFill>
        <p:spPr>
          <a:xfrm>
            <a:off x="428000" y="956350"/>
            <a:ext cx="3013425" cy="389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/>
          <p:nvPr/>
        </p:nvSpPr>
        <p:spPr>
          <a:xfrm>
            <a:off x="377413" y="2054825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377413" y="2252450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377400" y="2643950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377413" y="2860525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377388" y="3956750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377388" y="4147925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377388" y="4539425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377388" y="4764700"/>
            <a:ext cx="3114600" cy="9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032" y="1136250"/>
            <a:ext cx="5647643" cy="37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264925" y="1257300"/>
            <a:ext cx="86073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Game Strategy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“Win Conditions” in First 10 Min  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GZS (summoner ID)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925" y="4788100"/>
            <a:ext cx="548074" cy="3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trained_tree &lt;- rpart(</a:t>
            </a:r>
            <a:r>
              <a:rPr b="1" lang="en" sz="900">
                <a:solidFill>
                  <a:srgbClr val="000000"/>
                </a:solidFill>
              </a:rPr>
              <a:t>blueWins</a:t>
            </a:r>
            <a:r>
              <a:rPr lang="en" sz="900">
                <a:solidFill>
                  <a:srgbClr val="000000"/>
                </a:solidFill>
              </a:rPr>
              <a:t> ~ ., method = 'class', data = data.train, control=rpart.control(cp=0.00145))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summary(trained_tree)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Call: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rpart(formula = blueWins ~ ., data = data.train, method = "class",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control = rpart.control(</a:t>
            </a:r>
            <a:r>
              <a:rPr b="1" lang="en" sz="900">
                <a:solidFill>
                  <a:srgbClr val="000000"/>
                </a:solidFill>
              </a:rPr>
              <a:t>cp = 0.00145</a:t>
            </a:r>
            <a:r>
              <a:rPr lang="en" sz="900">
                <a:solidFill>
                  <a:srgbClr val="000000"/>
                </a:solidFill>
              </a:rPr>
              <a:t>))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n= 7409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	CP 		nsplit 	rel error    	xerror       	xstd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1 	0.444775311      	0 	1.0000000 	1.0259881 	0.01164762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2 	0.002977802      	1 	0.5552247 	0.5617217 	0.01046306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3 	0.001488901      	5 	0.5422306 	0.5652409 	0.01048299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4 	0.001450000      	7 	0.5392528 	0.5663238 	0.01048908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Variable importance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blueGoldDiff          blueKillDiff    blueExperienceDiff        blueMinionDiff            firstBlood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        32                    23                    21                    		12                     	  7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blueEliteMonstersDiff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         4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225" y="1017725"/>
            <a:ext cx="69095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trained_tree_train = predict(trained_tree, type ='class')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table(actual = data.train$blueWins, predicted = trained_tree_train)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 	predicted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actual    	0    	1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0 	2681 	1013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1  	979 	2736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trained_tree_test= predict(trained_tree, type='class', newdata = data.test)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&gt; table(actual = data.test$blueWins, predicted = trained_tree_test)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 	predicted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actual   	0   	1	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0 	906 	349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1 	306 	909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4981975" y="2423575"/>
            <a:ext cx="25329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Random Forest: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    	predicted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actual   	0   	1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    0 	916 	339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    1 	304 	911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4684725" y="2177575"/>
            <a:ext cx="2067600" cy="151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model1 &lt;- glm(data = data.train, </a:t>
            </a:r>
            <a:r>
              <a:rPr b="1" lang="en" sz="900">
                <a:solidFill>
                  <a:srgbClr val="000000"/>
                </a:solidFill>
              </a:rPr>
              <a:t>blueWins </a:t>
            </a:r>
            <a:r>
              <a:rPr lang="en" sz="900">
                <a:solidFill>
                  <a:srgbClr val="000000"/>
                </a:solidFill>
              </a:rPr>
              <a:t>~ </a:t>
            </a:r>
            <a:r>
              <a:rPr b="1" lang="en" sz="900">
                <a:solidFill>
                  <a:srgbClr val="000000"/>
                </a:solidFill>
              </a:rPr>
              <a:t>blueGoldDiff</a:t>
            </a:r>
            <a:r>
              <a:rPr lang="en" sz="900">
                <a:solidFill>
                  <a:srgbClr val="000000"/>
                </a:solidFill>
              </a:rPr>
              <a:t> + </a:t>
            </a:r>
            <a:r>
              <a:rPr b="1" lang="en" sz="900">
                <a:solidFill>
                  <a:srgbClr val="000000"/>
                </a:solidFill>
              </a:rPr>
              <a:t>blueDragonsDiff </a:t>
            </a:r>
            <a:r>
              <a:rPr lang="en" sz="900">
                <a:solidFill>
                  <a:srgbClr val="000000"/>
                </a:solidFill>
              </a:rPr>
              <a:t>+ </a:t>
            </a:r>
            <a:r>
              <a:rPr b="1" lang="en" sz="900">
                <a:solidFill>
                  <a:srgbClr val="000000"/>
                </a:solidFill>
              </a:rPr>
              <a:t>blueExperienceDiff </a:t>
            </a:r>
            <a:r>
              <a:rPr lang="en" sz="900">
                <a:solidFill>
                  <a:srgbClr val="000000"/>
                </a:solidFill>
              </a:rPr>
              <a:t>+ </a:t>
            </a:r>
            <a:r>
              <a:rPr b="1" lang="en" sz="900">
                <a:solidFill>
                  <a:srgbClr val="000000"/>
                </a:solidFill>
              </a:rPr>
              <a:t>blueMinionDiff</a:t>
            </a:r>
            <a:r>
              <a:rPr lang="en" sz="900">
                <a:solidFill>
                  <a:srgbClr val="000000"/>
                </a:solidFill>
              </a:rPr>
              <a:t>, family='binomial')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Coefficients: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          		Estimate 	Std. Error 	z value 		Pr(&gt;|z|)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(Intercept)        		-2.733e-01  	4.293e-02  	-6.366 		1.94e-10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blueGoldDiff        		4.328e-04  	2.744e-05  	15.768  		&lt; 2e-16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blueDragonsDiff0    	2.566e-01  	7.143e-02   	3.592 		0.000328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blueDragonsDiff1    	6.127e-01  	6.319e-02   	9.696  		&lt; 2e-16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blueExperienceDiff  	2.096e-04  	3.317e-05   	6.320 		2.62e-10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blueMinionDiff    		 -2.811e-03  	1.165e-03  	-2.413 		0.015843 *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---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…...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 	predicted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actual   	0   	1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0 	928 	327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     1 	297 	918</a:t>
            </a:r>
            <a:endParaRPr b="1"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5337375" y="3095575"/>
            <a:ext cx="25329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Random Forest: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    	predicted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actual   	0   	1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    0 	916 	339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     1 	304 	911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245550" y="3166225"/>
            <a:ext cx="2145300" cy="67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490250" y="526350"/>
            <a:ext cx="6798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Question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more gold ?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lm(formula = </a:t>
            </a:r>
            <a:r>
              <a:rPr b="1" lang="en" sz="900">
                <a:solidFill>
                  <a:srgbClr val="000000"/>
                </a:solidFill>
              </a:rPr>
              <a:t>blueGoldDiff </a:t>
            </a:r>
            <a:r>
              <a:rPr lang="en" sz="900">
                <a:solidFill>
                  <a:srgbClr val="000000"/>
                </a:solidFill>
              </a:rPr>
              <a:t>~ </a:t>
            </a:r>
            <a:r>
              <a:rPr b="1" lang="en" sz="900">
                <a:solidFill>
                  <a:srgbClr val="000000"/>
                </a:solidFill>
              </a:rPr>
              <a:t>blueKillDiff </a:t>
            </a:r>
            <a:r>
              <a:rPr lang="en" sz="900">
                <a:solidFill>
                  <a:srgbClr val="000000"/>
                </a:solidFill>
              </a:rPr>
              <a:t>+ </a:t>
            </a:r>
            <a:r>
              <a:rPr b="1" lang="en" sz="900">
                <a:solidFill>
                  <a:srgbClr val="000000"/>
                </a:solidFill>
              </a:rPr>
              <a:t>blueTowerDiff </a:t>
            </a:r>
            <a:r>
              <a:rPr lang="en" sz="900">
                <a:solidFill>
                  <a:srgbClr val="000000"/>
                </a:solidFill>
              </a:rPr>
              <a:t>+ </a:t>
            </a:r>
            <a:r>
              <a:rPr b="1" lang="en" sz="900">
                <a:solidFill>
                  <a:srgbClr val="000000"/>
                </a:solidFill>
              </a:rPr>
              <a:t>blueMinionDiff </a:t>
            </a:r>
            <a:r>
              <a:rPr lang="en" sz="900">
                <a:solidFill>
                  <a:srgbClr val="000000"/>
                </a:solidFill>
              </a:rPr>
              <a:t>+ </a:t>
            </a:r>
            <a:r>
              <a:rPr b="1" lang="en" sz="900">
                <a:solidFill>
                  <a:srgbClr val="000000"/>
                </a:solidFill>
              </a:rPr>
              <a:t>blueJungleDiff</a:t>
            </a:r>
            <a:r>
              <a:rPr lang="en" sz="900">
                <a:solidFill>
                  <a:srgbClr val="000000"/>
                </a:solidFill>
              </a:rPr>
              <a:t>, data = data.train)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Residuals: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Min       1Q   Median       3Q      Max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-2621.99  -376.92    -4.34   381.64  2304.25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Coefficients: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               	 	Estimate 	Std. Error 	t value 		Pr(&gt;|t|)   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(Intercept)      	24.4980     	6.5988   		3.712 		0.000207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blueKillDiff    	438.8082    	 1.7691 		248.034  	&lt; 2e-16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</a:rPr>
              <a:t>blueTowerDiff  	1068.2254</a:t>
            </a:r>
            <a:r>
              <a:rPr lang="en" sz="900">
                <a:solidFill>
                  <a:srgbClr val="000000"/>
                </a:solidFill>
              </a:rPr>
              <a:t>    	20.9658  	50.951  		&lt; 2e-16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blueMinionDiff   	21.0999     	0.2393  		88.190  		&lt; 2e-16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blueJungleDiff   	22.2493     	0.4638  		47.976  		&lt; 2e-16 ***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---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Signif. codes:  0 ‘***’ 0.001 ‘**’ 0.01 ‘*’ 0.05 ‘.’ 0.1 ‘ ’ 1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Residual standard error: 566.3 on 7404 degrees of freedom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Multiple R-squared:  0.9466,	Adjusted R-squared:  0.9465 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F-statistic: 3.28e+04 on 4 and 7404 DF,  p-value: &lt; 2.2e-16</a:t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5524800" y="2242200"/>
            <a:ext cx="33075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Typically...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kill = 		  450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First blood = 500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 tower = 		  300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First tower = 600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Average minion =     20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Average jungle =      20 gold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League of Legends?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5v5 game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player control a “champion”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hampions level up with experiences - from level 1 to level 18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Earn gold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down enemy </a:t>
            </a:r>
            <a:r>
              <a:rPr lang="en"/>
              <a:t>champions, </a:t>
            </a:r>
            <a:r>
              <a:rPr lang="en"/>
              <a:t>structures, and minions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down neutral jungle camps and epic monsters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gold to buy item and get stronger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Ultimate goal is to </a:t>
            </a:r>
            <a:r>
              <a:rPr lang="en"/>
              <a:t>destroy</a:t>
            </a:r>
            <a:r>
              <a:rPr lang="en"/>
              <a:t> the enemy base!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 game time 15 - 40 mins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92" y="0"/>
            <a:ext cx="72240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0"/>
            <a:ext cx="7793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0"/>
            <a:ext cx="7793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2384350" y="2694525"/>
            <a:ext cx="852900" cy="852900"/>
          </a:xfrm>
          <a:prstGeom prst="ellipse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5942075" y="579775"/>
            <a:ext cx="571200" cy="572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3799950" y="3838225"/>
            <a:ext cx="15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Base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0"/>
            <a:ext cx="7793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3483450" y="2455450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5567275" y="105315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799950" y="3838225"/>
            <a:ext cx="15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Tower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172175" y="1909975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904550" y="2255250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588050" y="3146838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4447350" y="3154425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5724075" y="3319725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969700" y="917550"/>
            <a:ext cx="384000" cy="409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2869100" y="1763575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698425" y="2255250"/>
            <a:ext cx="316500" cy="316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5293075" y="120555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5069850" y="147915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289400" y="1168463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6331975" y="159280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6523125" y="2255250"/>
            <a:ext cx="455400" cy="437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389650" y="64395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4763850" y="64395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904550" y="560000"/>
            <a:ext cx="274200" cy="27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2869100" y="2864675"/>
            <a:ext cx="212700" cy="1980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2969700" y="3023925"/>
            <a:ext cx="212700" cy="1980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6124100" y="865325"/>
            <a:ext cx="165300" cy="15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5958800" y="765150"/>
            <a:ext cx="165300" cy="15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0"/>
            <a:ext cx="7793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3625200" y="3844700"/>
            <a:ext cx="189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Jungles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764400" y="1169550"/>
            <a:ext cx="807600" cy="2457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5170325" y="2177600"/>
            <a:ext cx="742200" cy="5145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703575" y="2009600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764400" y="1696775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3310525" y="1551925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613100" y="2234175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862400" y="2571750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5068025" y="2926675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4862400" y="1415250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665875" y="1169550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469700" y="918800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738500" y="1659325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738500" y="1918463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6282400" y="2117000"/>
            <a:ext cx="102300" cy="107400"/>
          </a:xfrm>
          <a:prstGeom prst="flowChartConnector">
            <a:avLst/>
          </a:prstGeom>
          <a:solidFill>
            <a:srgbClr val="00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0"/>
            <a:ext cx="7793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799950" y="3838225"/>
            <a:ext cx="154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Goal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" name="Google Shape;159;p21"/>
          <p:cNvCxnSpPr>
            <a:endCxn id="160" idx="7"/>
          </p:cNvCxnSpPr>
          <p:nvPr/>
        </p:nvCxnSpPr>
        <p:spPr>
          <a:xfrm flipH="1">
            <a:off x="2997489" y="1654264"/>
            <a:ext cx="2042700" cy="13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1"/>
          <p:cNvCxnSpPr>
            <a:endCxn id="160" idx="5"/>
          </p:cNvCxnSpPr>
          <p:nvPr/>
        </p:nvCxnSpPr>
        <p:spPr>
          <a:xfrm rot="10800000">
            <a:off x="2997489" y="3285648"/>
            <a:ext cx="2559600" cy="8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/>
          <p:nvPr/>
        </p:nvCxnSpPr>
        <p:spPr>
          <a:xfrm flipH="1">
            <a:off x="2849525" y="1440950"/>
            <a:ext cx="368400" cy="148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/>
          <p:cNvSpPr/>
          <p:nvPr/>
        </p:nvSpPr>
        <p:spPr>
          <a:xfrm>
            <a:off x="4148375" y="1880350"/>
            <a:ext cx="336000" cy="2970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3887225" y="2279475"/>
            <a:ext cx="336000" cy="2970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3341750" y="2571750"/>
            <a:ext cx="336000" cy="2970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2616975" y="2927156"/>
            <a:ext cx="445800" cy="4200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